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58" r:id="rId4"/>
    <p:sldId id="273" r:id="rId5"/>
    <p:sldId id="269" r:id="rId6"/>
    <p:sldId id="259" r:id="rId7"/>
    <p:sldId id="260" r:id="rId8"/>
    <p:sldId id="261" r:id="rId9"/>
    <p:sldId id="276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86" autoAdjust="0"/>
    <p:restoredTop sz="94660"/>
  </p:normalViewPr>
  <p:slideViewPr>
    <p:cSldViewPr snapToGrid="0">
      <p:cViewPr>
        <p:scale>
          <a:sx n="70" d="100"/>
          <a:sy n="70" d="100"/>
        </p:scale>
        <p:origin x="-480" y="-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jpeg>
</file>

<file path=ppt/media/image48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370135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D80BD-E7E1-4E25-BFF2-79F4522340C4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E3F555-15EA-47BC-8CD0-74A2209E1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11086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D80BD-E7E1-4E25-BFF2-79F4522340C4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E3F555-15EA-47BC-8CD0-74A2209E1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12219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D80BD-E7E1-4E25-BFF2-79F4522340C4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E3F555-15EA-47BC-8CD0-74A2209E1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9730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D80BD-E7E1-4E25-BFF2-79F4522340C4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E3F555-15EA-47BC-8CD0-74A2209E1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1970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D80BD-E7E1-4E25-BFF2-79F4522340C4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E3F555-15EA-47BC-8CD0-74A2209E1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0786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D80BD-E7E1-4E25-BFF2-79F4522340C4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E3F555-15EA-47BC-8CD0-74A2209E1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71901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3"/>
          <p:cNvSpPr>
            <a:spLocks/>
          </p:cNvSpPr>
          <p:nvPr userDrawn="1"/>
        </p:nvSpPr>
        <p:spPr bwMode="auto">
          <a:xfrm>
            <a:off x="444500" y="751499"/>
            <a:ext cx="11133609" cy="59870"/>
          </a:xfrm>
          <a:custGeom>
            <a:avLst/>
            <a:gdLst>
              <a:gd name="T0" fmla="*/ 0 w 12598"/>
              <a:gd name="T1" fmla="*/ 0 h 216"/>
              <a:gd name="T2" fmla="*/ 12598 w 12598"/>
              <a:gd name="T3" fmla="*/ 0 h 216"/>
              <a:gd name="T4" fmla="*/ 12598 w 12598"/>
              <a:gd name="T5" fmla="*/ 216 h 216"/>
              <a:gd name="T6" fmla="*/ 0 w 12598"/>
              <a:gd name="T7" fmla="*/ 216 h 216"/>
              <a:gd name="T8" fmla="*/ 0 w 12598"/>
              <a:gd name="T9" fmla="*/ 0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598" h="216">
                <a:moveTo>
                  <a:pt x="0" y="0"/>
                </a:moveTo>
                <a:lnTo>
                  <a:pt x="12598" y="0"/>
                </a:lnTo>
                <a:lnTo>
                  <a:pt x="12598" y="216"/>
                </a:lnTo>
                <a:lnTo>
                  <a:pt x="0" y="216"/>
                </a:lnTo>
                <a:lnTo>
                  <a:pt x="0" y="0"/>
                </a:lnTo>
                <a:close/>
              </a:path>
            </a:pathLst>
          </a:custGeom>
          <a:solidFill>
            <a:srgbClr val="D6D9CD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4"/>
          <p:cNvSpPr>
            <a:spLocks/>
          </p:cNvSpPr>
          <p:nvPr userDrawn="1"/>
        </p:nvSpPr>
        <p:spPr bwMode="auto">
          <a:xfrm>
            <a:off x="444500" y="1096382"/>
            <a:ext cx="11133609" cy="809691"/>
          </a:xfrm>
          <a:custGeom>
            <a:avLst/>
            <a:gdLst>
              <a:gd name="T0" fmla="*/ 0 w 14040"/>
              <a:gd name="T1" fmla="*/ 0 h 1662"/>
              <a:gd name="T2" fmla="*/ 14040 w 14040"/>
              <a:gd name="T3" fmla="*/ 0 h 1662"/>
              <a:gd name="T4" fmla="*/ 14040 w 14040"/>
              <a:gd name="T5" fmla="*/ 1662 h 1662"/>
              <a:gd name="T6" fmla="*/ 0 w 14040"/>
              <a:gd name="T7" fmla="*/ 1662 h 1662"/>
              <a:gd name="T8" fmla="*/ 0 w 14040"/>
              <a:gd name="T9" fmla="*/ 0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40" h="1662">
                <a:moveTo>
                  <a:pt x="0" y="0"/>
                </a:moveTo>
                <a:lnTo>
                  <a:pt x="14040" y="0"/>
                </a:lnTo>
                <a:lnTo>
                  <a:pt x="14040" y="1662"/>
                </a:lnTo>
                <a:lnTo>
                  <a:pt x="0" y="1662"/>
                </a:lnTo>
                <a:lnTo>
                  <a:pt x="0" y="0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5"/>
          <p:cNvSpPr>
            <a:spLocks/>
          </p:cNvSpPr>
          <p:nvPr userDrawn="1"/>
        </p:nvSpPr>
        <p:spPr bwMode="auto">
          <a:xfrm>
            <a:off x="444500" y="1917385"/>
            <a:ext cx="11133609" cy="4058410"/>
          </a:xfrm>
          <a:custGeom>
            <a:avLst/>
            <a:gdLst>
              <a:gd name="T0" fmla="*/ 0 w 12600"/>
              <a:gd name="T1" fmla="*/ 0 h 4516"/>
              <a:gd name="T2" fmla="*/ 12600 w 12600"/>
              <a:gd name="T3" fmla="*/ 0 h 4516"/>
              <a:gd name="T4" fmla="*/ 12600 w 12600"/>
              <a:gd name="T5" fmla="*/ 4516 h 4516"/>
              <a:gd name="T6" fmla="*/ 0 w 12600"/>
              <a:gd name="T7" fmla="*/ 4516 h 4516"/>
              <a:gd name="T8" fmla="*/ 0 w 12600"/>
              <a:gd name="T9" fmla="*/ 0 h 4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600" h="4516">
                <a:moveTo>
                  <a:pt x="0" y="0"/>
                </a:moveTo>
                <a:lnTo>
                  <a:pt x="12600" y="0"/>
                </a:lnTo>
                <a:lnTo>
                  <a:pt x="12600" y="4516"/>
                </a:lnTo>
                <a:lnTo>
                  <a:pt x="0" y="4516"/>
                </a:lnTo>
                <a:lnTo>
                  <a:pt x="0" y="0"/>
                </a:lnTo>
                <a:close/>
              </a:path>
            </a:pathLst>
          </a:custGeom>
          <a:solidFill>
            <a:srgbClr val="E4E6DE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>
            <a:off x="8546477" y="120673"/>
            <a:ext cx="1903966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entury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3434" y="258271"/>
            <a:ext cx="1299066" cy="493228"/>
          </a:xfrm>
          <a:prstGeom prst="rect">
            <a:avLst/>
          </a:prstGeom>
        </p:spPr>
      </p:pic>
      <p:sp>
        <p:nvSpPr>
          <p:cNvPr id="11" name="Freeform 3"/>
          <p:cNvSpPr>
            <a:spLocks/>
          </p:cNvSpPr>
          <p:nvPr userDrawn="1"/>
        </p:nvSpPr>
        <p:spPr bwMode="auto">
          <a:xfrm>
            <a:off x="444500" y="6223001"/>
            <a:ext cx="11131461" cy="88900"/>
          </a:xfrm>
          <a:custGeom>
            <a:avLst/>
            <a:gdLst>
              <a:gd name="T0" fmla="*/ 0 w 12598"/>
              <a:gd name="T1" fmla="*/ 0 h 216"/>
              <a:gd name="T2" fmla="*/ 12598 w 12598"/>
              <a:gd name="T3" fmla="*/ 0 h 216"/>
              <a:gd name="T4" fmla="*/ 12598 w 12598"/>
              <a:gd name="T5" fmla="*/ 216 h 216"/>
              <a:gd name="T6" fmla="*/ 0 w 12598"/>
              <a:gd name="T7" fmla="*/ 216 h 216"/>
              <a:gd name="T8" fmla="*/ 0 w 12598"/>
              <a:gd name="T9" fmla="*/ 0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598" h="216">
                <a:moveTo>
                  <a:pt x="0" y="0"/>
                </a:moveTo>
                <a:lnTo>
                  <a:pt x="12598" y="0"/>
                </a:lnTo>
                <a:lnTo>
                  <a:pt x="12598" y="216"/>
                </a:lnTo>
                <a:lnTo>
                  <a:pt x="0" y="216"/>
                </a:lnTo>
                <a:lnTo>
                  <a:pt x="0" y="0"/>
                </a:lnTo>
                <a:close/>
              </a:path>
            </a:pathLst>
          </a:custGeom>
          <a:solidFill>
            <a:srgbClr val="D6D9CD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268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D80BD-E7E1-4E25-BFF2-79F4522340C4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E3F555-15EA-47BC-8CD0-74A2209E1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9868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D80BD-E7E1-4E25-BFF2-79F4522340C4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E3F555-15EA-47BC-8CD0-74A2209E1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09496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D80BD-E7E1-4E25-BFF2-79F4522340C4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E3F555-15EA-47BC-8CD0-74A2209E1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67554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3"/>
          <p:cNvSpPr>
            <a:spLocks/>
          </p:cNvSpPr>
          <p:nvPr userDrawn="1"/>
        </p:nvSpPr>
        <p:spPr bwMode="auto">
          <a:xfrm>
            <a:off x="520700" y="751499"/>
            <a:ext cx="11057409" cy="59870"/>
          </a:xfrm>
          <a:custGeom>
            <a:avLst/>
            <a:gdLst>
              <a:gd name="T0" fmla="*/ 0 w 12598"/>
              <a:gd name="T1" fmla="*/ 0 h 216"/>
              <a:gd name="T2" fmla="*/ 12598 w 12598"/>
              <a:gd name="T3" fmla="*/ 0 h 216"/>
              <a:gd name="T4" fmla="*/ 12598 w 12598"/>
              <a:gd name="T5" fmla="*/ 216 h 216"/>
              <a:gd name="T6" fmla="*/ 0 w 12598"/>
              <a:gd name="T7" fmla="*/ 216 h 216"/>
              <a:gd name="T8" fmla="*/ 0 w 12598"/>
              <a:gd name="T9" fmla="*/ 0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598" h="216">
                <a:moveTo>
                  <a:pt x="0" y="0"/>
                </a:moveTo>
                <a:lnTo>
                  <a:pt x="12598" y="0"/>
                </a:lnTo>
                <a:lnTo>
                  <a:pt x="12598" y="216"/>
                </a:lnTo>
                <a:lnTo>
                  <a:pt x="0" y="216"/>
                </a:lnTo>
                <a:lnTo>
                  <a:pt x="0" y="0"/>
                </a:lnTo>
                <a:close/>
              </a:path>
            </a:pathLst>
          </a:custGeom>
          <a:solidFill>
            <a:srgbClr val="D6D9CD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4"/>
          <p:cNvSpPr>
            <a:spLocks/>
          </p:cNvSpPr>
          <p:nvPr userDrawn="1"/>
        </p:nvSpPr>
        <p:spPr bwMode="auto">
          <a:xfrm>
            <a:off x="522991" y="1096382"/>
            <a:ext cx="11055118" cy="809691"/>
          </a:xfrm>
          <a:custGeom>
            <a:avLst/>
            <a:gdLst>
              <a:gd name="T0" fmla="*/ 0 w 14040"/>
              <a:gd name="T1" fmla="*/ 0 h 1662"/>
              <a:gd name="T2" fmla="*/ 14040 w 14040"/>
              <a:gd name="T3" fmla="*/ 0 h 1662"/>
              <a:gd name="T4" fmla="*/ 14040 w 14040"/>
              <a:gd name="T5" fmla="*/ 1662 h 1662"/>
              <a:gd name="T6" fmla="*/ 0 w 14040"/>
              <a:gd name="T7" fmla="*/ 1662 h 1662"/>
              <a:gd name="T8" fmla="*/ 0 w 14040"/>
              <a:gd name="T9" fmla="*/ 0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40" h="1662">
                <a:moveTo>
                  <a:pt x="0" y="0"/>
                </a:moveTo>
                <a:lnTo>
                  <a:pt x="14040" y="0"/>
                </a:lnTo>
                <a:lnTo>
                  <a:pt x="14040" y="1662"/>
                </a:lnTo>
                <a:lnTo>
                  <a:pt x="0" y="1662"/>
                </a:lnTo>
                <a:lnTo>
                  <a:pt x="0" y="0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5"/>
          <p:cNvSpPr>
            <a:spLocks/>
          </p:cNvSpPr>
          <p:nvPr userDrawn="1"/>
        </p:nvSpPr>
        <p:spPr bwMode="auto">
          <a:xfrm>
            <a:off x="520700" y="1917385"/>
            <a:ext cx="11057410" cy="4058410"/>
          </a:xfrm>
          <a:custGeom>
            <a:avLst/>
            <a:gdLst>
              <a:gd name="T0" fmla="*/ 0 w 12600"/>
              <a:gd name="T1" fmla="*/ 0 h 4516"/>
              <a:gd name="T2" fmla="*/ 12600 w 12600"/>
              <a:gd name="T3" fmla="*/ 0 h 4516"/>
              <a:gd name="T4" fmla="*/ 12600 w 12600"/>
              <a:gd name="T5" fmla="*/ 4516 h 4516"/>
              <a:gd name="T6" fmla="*/ 0 w 12600"/>
              <a:gd name="T7" fmla="*/ 4516 h 4516"/>
              <a:gd name="T8" fmla="*/ 0 w 12600"/>
              <a:gd name="T9" fmla="*/ 0 h 4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600" h="4516">
                <a:moveTo>
                  <a:pt x="0" y="0"/>
                </a:moveTo>
                <a:lnTo>
                  <a:pt x="12600" y="0"/>
                </a:lnTo>
                <a:lnTo>
                  <a:pt x="12600" y="4516"/>
                </a:lnTo>
                <a:lnTo>
                  <a:pt x="0" y="4516"/>
                </a:lnTo>
                <a:lnTo>
                  <a:pt x="0" y="0"/>
                </a:lnTo>
                <a:close/>
              </a:path>
            </a:pathLst>
          </a:custGeom>
          <a:solidFill>
            <a:srgbClr val="E4E6DE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8546477" y="120673"/>
            <a:ext cx="1903966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entury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3434" y="258271"/>
            <a:ext cx="1299066" cy="493228"/>
          </a:xfrm>
          <a:prstGeom prst="rect">
            <a:avLst/>
          </a:prstGeom>
        </p:spPr>
      </p:pic>
      <p:sp>
        <p:nvSpPr>
          <p:cNvPr id="12" name="Freeform 3"/>
          <p:cNvSpPr>
            <a:spLocks/>
          </p:cNvSpPr>
          <p:nvPr userDrawn="1"/>
        </p:nvSpPr>
        <p:spPr bwMode="auto">
          <a:xfrm>
            <a:off x="520700" y="6261101"/>
            <a:ext cx="11055261" cy="50800"/>
          </a:xfrm>
          <a:custGeom>
            <a:avLst/>
            <a:gdLst>
              <a:gd name="T0" fmla="*/ 0 w 12598"/>
              <a:gd name="T1" fmla="*/ 0 h 216"/>
              <a:gd name="T2" fmla="*/ 12598 w 12598"/>
              <a:gd name="T3" fmla="*/ 0 h 216"/>
              <a:gd name="T4" fmla="*/ 12598 w 12598"/>
              <a:gd name="T5" fmla="*/ 216 h 216"/>
              <a:gd name="T6" fmla="*/ 0 w 12598"/>
              <a:gd name="T7" fmla="*/ 216 h 216"/>
              <a:gd name="T8" fmla="*/ 0 w 12598"/>
              <a:gd name="T9" fmla="*/ 0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598" h="216">
                <a:moveTo>
                  <a:pt x="0" y="0"/>
                </a:moveTo>
                <a:lnTo>
                  <a:pt x="12598" y="0"/>
                </a:lnTo>
                <a:lnTo>
                  <a:pt x="12598" y="216"/>
                </a:lnTo>
                <a:lnTo>
                  <a:pt x="0" y="216"/>
                </a:lnTo>
                <a:lnTo>
                  <a:pt x="0" y="0"/>
                </a:lnTo>
                <a:close/>
              </a:path>
            </a:pathLst>
          </a:custGeom>
          <a:solidFill>
            <a:srgbClr val="D6D9CD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89658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9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7" Type="http://schemas.openxmlformats.org/officeDocument/2006/relationships/image" Target="../media/image33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jpeg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12" Type="http://schemas.openxmlformats.org/officeDocument/2006/relationships/image" Target="../media/image44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jpeg"/><Relationship Id="rId4" Type="http://schemas.openxmlformats.org/officeDocument/2006/relationships/image" Target="../media/image4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677" y="3318930"/>
            <a:ext cx="3739468" cy="1419798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5642" y="1923803"/>
            <a:ext cx="10741808" cy="416584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095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9"/>
          <p:cNvSpPr txBox="1">
            <a:spLocks/>
          </p:cNvSpPr>
          <p:nvPr/>
        </p:nvSpPr>
        <p:spPr>
          <a:xfrm>
            <a:off x="715941" y="1133341"/>
            <a:ext cx="10515600" cy="65682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C00000"/>
                </a:solidFill>
              </a:rPr>
              <a:t>Questions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7" name="Freeform 3"/>
          <p:cNvSpPr>
            <a:spLocks/>
          </p:cNvSpPr>
          <p:nvPr/>
        </p:nvSpPr>
        <p:spPr bwMode="auto">
          <a:xfrm>
            <a:off x="4760913" y="2895600"/>
            <a:ext cx="2206625" cy="2108200"/>
          </a:xfrm>
          <a:custGeom>
            <a:avLst/>
            <a:gdLst>
              <a:gd name="T0" fmla="*/ 2147483647 w 5510"/>
              <a:gd name="T1" fmla="*/ 2147483647 h 5467"/>
              <a:gd name="T2" fmla="*/ 2147483647 w 5510"/>
              <a:gd name="T3" fmla="*/ 2147483647 h 5467"/>
              <a:gd name="T4" fmla="*/ 2147483647 w 5510"/>
              <a:gd name="T5" fmla="*/ 2147483647 h 5467"/>
              <a:gd name="T6" fmla="*/ 2147483647 w 5510"/>
              <a:gd name="T7" fmla="*/ 2147483647 h 5467"/>
              <a:gd name="T8" fmla="*/ 2147483647 w 5510"/>
              <a:gd name="T9" fmla="*/ 2147483647 h 5467"/>
              <a:gd name="T10" fmla="*/ 2147483647 w 5510"/>
              <a:gd name="T11" fmla="*/ 2147483647 h 5467"/>
              <a:gd name="T12" fmla="*/ 2147483647 w 5510"/>
              <a:gd name="T13" fmla="*/ 2147483647 h 5467"/>
              <a:gd name="T14" fmla="*/ 2147483647 w 5510"/>
              <a:gd name="T15" fmla="*/ 2147483647 h 5467"/>
              <a:gd name="T16" fmla="*/ 2147483647 w 5510"/>
              <a:gd name="T17" fmla="*/ 2147483647 h 5467"/>
              <a:gd name="T18" fmla="*/ 2147483647 w 5510"/>
              <a:gd name="T19" fmla="*/ 2147483647 h 5467"/>
              <a:gd name="T20" fmla="*/ 2147483647 w 5510"/>
              <a:gd name="T21" fmla="*/ 2147483647 h 5467"/>
              <a:gd name="T22" fmla="*/ 2147483647 w 5510"/>
              <a:gd name="T23" fmla="*/ 2147483647 h 5467"/>
              <a:gd name="T24" fmla="*/ 2147483647 w 5510"/>
              <a:gd name="T25" fmla="*/ 2147483647 h 5467"/>
              <a:gd name="T26" fmla="*/ 2147483647 w 5510"/>
              <a:gd name="T27" fmla="*/ 2147483647 h 5467"/>
              <a:gd name="T28" fmla="*/ 2147483647 w 5510"/>
              <a:gd name="T29" fmla="*/ 2147483647 h 5467"/>
              <a:gd name="T30" fmla="*/ 2147483647 w 5510"/>
              <a:gd name="T31" fmla="*/ 2147483647 h 5467"/>
              <a:gd name="T32" fmla="*/ 2147483647 w 5510"/>
              <a:gd name="T33" fmla="*/ 2147483647 h 5467"/>
              <a:gd name="T34" fmla="*/ 2147483647 w 5510"/>
              <a:gd name="T35" fmla="*/ 2147483647 h 5467"/>
              <a:gd name="T36" fmla="*/ 2147483647 w 5510"/>
              <a:gd name="T37" fmla="*/ 0 h 5467"/>
              <a:gd name="T38" fmla="*/ 2147483647 w 5510"/>
              <a:gd name="T39" fmla="*/ 2147483647 h 5467"/>
              <a:gd name="T40" fmla="*/ 2147483647 w 5510"/>
              <a:gd name="T41" fmla="*/ 2147483647 h 5467"/>
              <a:gd name="T42" fmla="*/ 2147483647 w 5510"/>
              <a:gd name="T43" fmla="*/ 2147483647 h 5467"/>
              <a:gd name="T44" fmla="*/ 2147483647 w 5510"/>
              <a:gd name="T45" fmla="*/ 2147483647 h 5467"/>
              <a:gd name="T46" fmla="*/ 2147483647 w 5510"/>
              <a:gd name="T47" fmla="*/ 2147483647 h 5467"/>
              <a:gd name="T48" fmla="*/ 2147483647 w 5510"/>
              <a:gd name="T49" fmla="*/ 2147483647 h 5467"/>
              <a:gd name="T50" fmla="*/ 2147483647 w 5510"/>
              <a:gd name="T51" fmla="*/ 2147483647 h 5467"/>
              <a:gd name="T52" fmla="*/ 2147483647 w 5510"/>
              <a:gd name="T53" fmla="*/ 2147483647 h 5467"/>
              <a:gd name="T54" fmla="*/ 2147483647 w 5510"/>
              <a:gd name="T55" fmla="*/ 2147483647 h 5467"/>
              <a:gd name="T56" fmla="*/ 2147483647 w 5510"/>
              <a:gd name="T57" fmla="*/ 2147483647 h 5467"/>
              <a:gd name="T58" fmla="*/ 2147483647 w 5510"/>
              <a:gd name="T59" fmla="*/ 2147483647 h 5467"/>
              <a:gd name="T60" fmla="*/ 2147483647 w 5510"/>
              <a:gd name="T61" fmla="*/ 2147483647 h 5467"/>
              <a:gd name="T62" fmla="*/ 0 w 5510"/>
              <a:gd name="T63" fmla="*/ 2147483647 h 5467"/>
              <a:gd name="T64" fmla="*/ 2147483647 w 5510"/>
              <a:gd name="T65" fmla="*/ 2147483647 h 5467"/>
              <a:gd name="T66" fmla="*/ 2147483647 w 5510"/>
              <a:gd name="T67" fmla="*/ 2147483647 h 5467"/>
              <a:gd name="T68" fmla="*/ 2147483647 w 5510"/>
              <a:gd name="T69" fmla="*/ 2147483647 h 5467"/>
              <a:gd name="T70" fmla="*/ 2147483647 w 5510"/>
              <a:gd name="T71" fmla="*/ 2147483647 h 5467"/>
              <a:gd name="T72" fmla="*/ 2147483647 w 5510"/>
              <a:gd name="T73" fmla="*/ 0 h 5467"/>
              <a:gd name="T74" fmla="*/ 2147483647 w 5510"/>
              <a:gd name="T75" fmla="*/ 2147483647 h 5467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w 5510"/>
              <a:gd name="T115" fmla="*/ 0 h 5467"/>
              <a:gd name="T116" fmla="*/ 5510 w 5510"/>
              <a:gd name="T117" fmla="*/ 5467 h 5467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T114" t="T115" r="T116" b="T117"/>
            <a:pathLst>
              <a:path w="5510" h="5467">
                <a:moveTo>
                  <a:pt x="2980" y="396"/>
                </a:moveTo>
                <a:lnTo>
                  <a:pt x="2342" y="396"/>
                </a:lnTo>
                <a:lnTo>
                  <a:pt x="1410" y="765"/>
                </a:lnTo>
                <a:lnTo>
                  <a:pt x="831" y="1407"/>
                </a:lnTo>
                <a:lnTo>
                  <a:pt x="547" y="2225"/>
                </a:lnTo>
                <a:lnTo>
                  <a:pt x="375" y="2894"/>
                </a:lnTo>
                <a:lnTo>
                  <a:pt x="756" y="3937"/>
                </a:lnTo>
                <a:lnTo>
                  <a:pt x="1201" y="4306"/>
                </a:lnTo>
                <a:lnTo>
                  <a:pt x="1501" y="4702"/>
                </a:lnTo>
                <a:lnTo>
                  <a:pt x="2192" y="4926"/>
                </a:lnTo>
                <a:lnTo>
                  <a:pt x="2851" y="5076"/>
                </a:lnTo>
                <a:lnTo>
                  <a:pt x="4116" y="4648"/>
                </a:lnTo>
                <a:lnTo>
                  <a:pt x="4861" y="3899"/>
                </a:lnTo>
                <a:lnTo>
                  <a:pt x="5145" y="2878"/>
                </a:lnTo>
                <a:lnTo>
                  <a:pt x="5145" y="2022"/>
                </a:lnTo>
                <a:lnTo>
                  <a:pt x="4791" y="1444"/>
                </a:lnTo>
                <a:lnTo>
                  <a:pt x="4288" y="808"/>
                </a:lnTo>
                <a:lnTo>
                  <a:pt x="2980" y="396"/>
                </a:lnTo>
                <a:lnTo>
                  <a:pt x="2916" y="0"/>
                </a:lnTo>
                <a:lnTo>
                  <a:pt x="3510" y="96"/>
                </a:lnTo>
                <a:lnTo>
                  <a:pt x="4309" y="321"/>
                </a:lnTo>
                <a:lnTo>
                  <a:pt x="4716" y="797"/>
                </a:lnTo>
                <a:lnTo>
                  <a:pt x="5242" y="1326"/>
                </a:lnTo>
                <a:lnTo>
                  <a:pt x="5510" y="2482"/>
                </a:lnTo>
                <a:lnTo>
                  <a:pt x="5461" y="3322"/>
                </a:lnTo>
                <a:lnTo>
                  <a:pt x="5113" y="4065"/>
                </a:lnTo>
                <a:lnTo>
                  <a:pt x="4604" y="4718"/>
                </a:lnTo>
                <a:lnTo>
                  <a:pt x="3500" y="5301"/>
                </a:lnTo>
                <a:lnTo>
                  <a:pt x="2621" y="5466"/>
                </a:lnTo>
                <a:lnTo>
                  <a:pt x="1667" y="5236"/>
                </a:lnTo>
                <a:lnTo>
                  <a:pt x="638" y="4370"/>
                </a:lnTo>
                <a:lnTo>
                  <a:pt x="0" y="2915"/>
                </a:lnTo>
                <a:lnTo>
                  <a:pt x="247" y="2006"/>
                </a:lnTo>
                <a:lnTo>
                  <a:pt x="413" y="1177"/>
                </a:lnTo>
                <a:lnTo>
                  <a:pt x="1061" y="599"/>
                </a:lnTo>
                <a:lnTo>
                  <a:pt x="1785" y="187"/>
                </a:lnTo>
                <a:lnTo>
                  <a:pt x="2916" y="0"/>
                </a:lnTo>
                <a:lnTo>
                  <a:pt x="2980" y="39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2"/>
          <p:cNvSpPr>
            <a:spLocks/>
          </p:cNvSpPr>
          <p:nvPr/>
        </p:nvSpPr>
        <p:spPr bwMode="auto">
          <a:xfrm>
            <a:off x="5464175" y="3502025"/>
            <a:ext cx="838200" cy="984250"/>
          </a:xfrm>
          <a:custGeom>
            <a:avLst/>
            <a:gdLst>
              <a:gd name="T0" fmla="*/ 0 w 2090"/>
              <a:gd name="T1" fmla="*/ 2147483647 h 2551"/>
              <a:gd name="T2" fmla="*/ 2147483647 w 2090"/>
              <a:gd name="T3" fmla="*/ 2147483647 h 2551"/>
              <a:gd name="T4" fmla="*/ 2147483647 w 2090"/>
              <a:gd name="T5" fmla="*/ 2147483647 h 2551"/>
              <a:gd name="T6" fmla="*/ 2147483647 w 2090"/>
              <a:gd name="T7" fmla="*/ 2147483647 h 2551"/>
              <a:gd name="T8" fmla="*/ 2147483647 w 2090"/>
              <a:gd name="T9" fmla="*/ 2147483647 h 2551"/>
              <a:gd name="T10" fmla="*/ 2147483647 w 2090"/>
              <a:gd name="T11" fmla="*/ 2147483647 h 2551"/>
              <a:gd name="T12" fmla="*/ 2147483647 w 2090"/>
              <a:gd name="T13" fmla="*/ 2147483647 h 2551"/>
              <a:gd name="T14" fmla="*/ 2147483647 w 2090"/>
              <a:gd name="T15" fmla="*/ 2147483647 h 2551"/>
              <a:gd name="T16" fmla="*/ 2147483647 w 2090"/>
              <a:gd name="T17" fmla="*/ 2147483647 h 2551"/>
              <a:gd name="T18" fmla="*/ 2147483647 w 2090"/>
              <a:gd name="T19" fmla="*/ 2147483647 h 2551"/>
              <a:gd name="T20" fmla="*/ 2147483647 w 2090"/>
              <a:gd name="T21" fmla="*/ 2147483647 h 2551"/>
              <a:gd name="T22" fmla="*/ 2147483647 w 2090"/>
              <a:gd name="T23" fmla="*/ 2147483647 h 2551"/>
              <a:gd name="T24" fmla="*/ 2147483647 w 2090"/>
              <a:gd name="T25" fmla="*/ 2147483647 h 2551"/>
              <a:gd name="T26" fmla="*/ 2147483647 w 2090"/>
              <a:gd name="T27" fmla="*/ 2147483647 h 2551"/>
              <a:gd name="T28" fmla="*/ 2147483647 w 2090"/>
              <a:gd name="T29" fmla="*/ 2147483647 h 2551"/>
              <a:gd name="T30" fmla="*/ 2147483647 w 2090"/>
              <a:gd name="T31" fmla="*/ 2147483647 h 2551"/>
              <a:gd name="T32" fmla="*/ 2147483647 w 2090"/>
              <a:gd name="T33" fmla="*/ 2147483647 h 2551"/>
              <a:gd name="T34" fmla="*/ 2147483647 w 2090"/>
              <a:gd name="T35" fmla="*/ 2147483647 h 2551"/>
              <a:gd name="T36" fmla="*/ 2147483647 w 2090"/>
              <a:gd name="T37" fmla="*/ 2147483647 h 2551"/>
              <a:gd name="T38" fmla="*/ 2147483647 w 2090"/>
              <a:gd name="T39" fmla="*/ 2147483647 h 2551"/>
              <a:gd name="T40" fmla="*/ 2147483647 w 2090"/>
              <a:gd name="T41" fmla="*/ 0 h 2551"/>
              <a:gd name="T42" fmla="*/ 2147483647 w 2090"/>
              <a:gd name="T43" fmla="*/ 2147483647 h 2551"/>
              <a:gd name="T44" fmla="*/ 2147483647 w 2090"/>
              <a:gd name="T45" fmla="*/ 2147483647 h 2551"/>
              <a:gd name="T46" fmla="*/ 2147483647 w 2090"/>
              <a:gd name="T47" fmla="*/ 2147483647 h 2551"/>
              <a:gd name="T48" fmla="*/ 0 w 2090"/>
              <a:gd name="T49" fmla="*/ 2147483647 h 2551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2090"/>
              <a:gd name="T76" fmla="*/ 0 h 2551"/>
              <a:gd name="T77" fmla="*/ 2090 w 2090"/>
              <a:gd name="T78" fmla="*/ 2551 h 2551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2090" h="2551">
                <a:moveTo>
                  <a:pt x="0" y="1289"/>
                </a:moveTo>
                <a:lnTo>
                  <a:pt x="305" y="1230"/>
                </a:lnTo>
                <a:lnTo>
                  <a:pt x="477" y="1289"/>
                </a:lnTo>
                <a:lnTo>
                  <a:pt x="466" y="936"/>
                </a:lnTo>
                <a:lnTo>
                  <a:pt x="595" y="540"/>
                </a:lnTo>
                <a:lnTo>
                  <a:pt x="1104" y="396"/>
                </a:lnTo>
                <a:lnTo>
                  <a:pt x="1345" y="562"/>
                </a:lnTo>
                <a:lnTo>
                  <a:pt x="1602" y="818"/>
                </a:lnTo>
                <a:lnTo>
                  <a:pt x="1527" y="1267"/>
                </a:lnTo>
                <a:lnTo>
                  <a:pt x="1045" y="1476"/>
                </a:lnTo>
                <a:lnTo>
                  <a:pt x="916" y="1792"/>
                </a:lnTo>
                <a:lnTo>
                  <a:pt x="954" y="2112"/>
                </a:lnTo>
                <a:lnTo>
                  <a:pt x="890" y="2551"/>
                </a:lnTo>
                <a:lnTo>
                  <a:pt x="1372" y="2551"/>
                </a:lnTo>
                <a:lnTo>
                  <a:pt x="1436" y="2225"/>
                </a:lnTo>
                <a:lnTo>
                  <a:pt x="1399" y="1845"/>
                </a:lnTo>
                <a:lnTo>
                  <a:pt x="1694" y="1642"/>
                </a:lnTo>
                <a:lnTo>
                  <a:pt x="1919" y="1535"/>
                </a:lnTo>
                <a:lnTo>
                  <a:pt x="2090" y="1048"/>
                </a:lnTo>
                <a:lnTo>
                  <a:pt x="1935" y="524"/>
                </a:lnTo>
                <a:lnTo>
                  <a:pt x="1415" y="0"/>
                </a:lnTo>
                <a:lnTo>
                  <a:pt x="782" y="43"/>
                </a:lnTo>
                <a:lnTo>
                  <a:pt x="273" y="358"/>
                </a:lnTo>
                <a:lnTo>
                  <a:pt x="54" y="749"/>
                </a:lnTo>
                <a:lnTo>
                  <a:pt x="0" y="128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0577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/>
        </p:nvSpPr>
        <p:spPr>
          <a:xfrm>
            <a:off x="661738" y="1164401"/>
            <a:ext cx="8855746" cy="6492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C00000"/>
                </a:solidFill>
              </a:rPr>
              <a:t>About Emco Oilfield Services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522038" y="2149555"/>
            <a:ext cx="10248900" cy="6492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itchFamily="34" charset="0"/>
              <a:buChar char="•"/>
            </a:pPr>
            <a:r>
              <a:rPr lang="en-US" sz="3000" b="1" kern="1200" baseline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Incorporated February 2003</a:t>
            </a:r>
          </a:p>
          <a:p>
            <a:pPr marL="0" indent="0">
              <a:buFont typeface="Arial" pitchFamily="34" charset="0"/>
              <a:buChar char="•"/>
            </a:pPr>
            <a:endParaRPr lang="en-US" sz="3000" b="1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7482" y="2740787"/>
            <a:ext cx="9144000" cy="6492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itchFamily="34" charset="0"/>
              <a:buChar char="•"/>
            </a:pPr>
            <a:r>
              <a:rPr lang="en-US" sz="3000" b="1" kern="1200" baseline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Commenced Business August 2003</a:t>
            </a:r>
            <a:endParaRPr lang="en-US" sz="3000" b="1" dirty="0">
              <a:solidFill>
                <a:schemeClr val="tx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85538" y="3288477"/>
            <a:ext cx="11245850" cy="8456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itchFamily="34" charset="0"/>
              <a:buChar char="•"/>
            </a:pPr>
            <a:r>
              <a:rPr lang="en-US" sz="3000" b="1" kern="1200" baseline="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Successful Nipex audit (30 categories), 4 DPR permits</a:t>
            </a:r>
            <a:endParaRPr lang="en-US" sz="3000" b="1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729" y="4117600"/>
            <a:ext cx="10426699" cy="185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156927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/>
        </p:nvSpPr>
        <p:spPr>
          <a:xfrm>
            <a:off x="661738" y="1164401"/>
            <a:ext cx="8855746" cy="6492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rgbClr val="C00000"/>
                </a:solidFill>
              </a:rPr>
              <a:t>OUR SERVICES</a:t>
            </a:r>
            <a:endParaRPr lang="en-US" sz="3200" b="1" dirty="0">
              <a:solidFill>
                <a:srgbClr val="C0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6519" y="2115696"/>
            <a:ext cx="2573383" cy="1881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/>
          <a:srcRect b="6875"/>
          <a:stretch/>
        </p:blipFill>
        <p:spPr>
          <a:xfrm>
            <a:off x="8427264" y="2108015"/>
            <a:ext cx="3048000" cy="18549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811197" y="4063802"/>
            <a:ext cx="2679659" cy="18501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61445" y="4027635"/>
            <a:ext cx="2913019" cy="1898151"/>
          </a:xfrm>
          <a:prstGeom prst="rect">
            <a:avLst/>
          </a:prstGeom>
        </p:spPr>
      </p:pic>
      <p:pic>
        <p:nvPicPr>
          <p:cNvPr id="8" name="Picture 3" descr="C:\Users\Sunny\Downloads\servives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83751" y="2113808"/>
            <a:ext cx="5187657" cy="324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48098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69475"/>
            <a:ext cx="10515600" cy="699948"/>
          </a:xfrm>
        </p:spPr>
        <p:txBody>
          <a:bodyPr/>
          <a:lstStyle/>
          <a:p>
            <a:r>
              <a:rPr lang="en-US" sz="3600" b="1" dirty="0" smtClean="0">
                <a:solidFill>
                  <a:srgbClr val="C00000"/>
                </a:solidFill>
              </a:rPr>
              <a:t>EMCO AT WORK</a:t>
            </a:r>
            <a:endParaRPr lang="en-US" sz="3600" b="1" dirty="0">
              <a:solidFill>
                <a:srgbClr val="C0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62921" y="1942956"/>
            <a:ext cx="2667168" cy="2059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82" y="4075610"/>
            <a:ext cx="2609006" cy="2142309"/>
          </a:xfrm>
          <a:prstGeom prst="rect">
            <a:avLst/>
          </a:prstGeom>
        </p:spPr>
      </p:pic>
      <p:pic>
        <p:nvPicPr>
          <p:cNvPr id="1026" name="Picture 2" descr="C:\Users\Sunny\Desktop\Field opertations pictures\Sunny ibeh\Pics 1\101NOKIA\2012-12-20-1399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23366" y="1959434"/>
            <a:ext cx="2660073" cy="2018800"/>
          </a:xfrm>
          <a:prstGeom prst="rect">
            <a:avLst/>
          </a:prstGeom>
          <a:noFill/>
        </p:spPr>
      </p:pic>
      <p:pic>
        <p:nvPicPr>
          <p:cNvPr id="1027" name="Picture 3" descr="C:\Users\Sunny\Desktop\Field opertations pictures\Sunny ibeh\Pics 2\2012-10-15-567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942119" y="4085113"/>
            <a:ext cx="2553195" cy="2149432"/>
          </a:xfrm>
          <a:prstGeom prst="rect">
            <a:avLst/>
          </a:prstGeom>
          <a:noFill/>
        </p:spPr>
      </p:pic>
      <p:pic>
        <p:nvPicPr>
          <p:cNvPr id="1028" name="Picture 4" descr="C:\Users\Sunny\Desktop\Vikoma folder\Exxon Mobil\2013-03-13-2041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253844" y="4080902"/>
            <a:ext cx="2850077" cy="2141768"/>
          </a:xfrm>
          <a:prstGeom prst="rect">
            <a:avLst/>
          </a:prstGeom>
          <a:noFill/>
        </p:spPr>
      </p:pic>
      <p:pic>
        <p:nvPicPr>
          <p:cNvPr id="1029" name="Picture 5" descr="C:\Users\Sunny\Desktop\Vikoma folder\Exxon Mobil\2013-03-13-2055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151419" y="4108861"/>
            <a:ext cx="2743202" cy="2078183"/>
          </a:xfrm>
          <a:prstGeom prst="rect">
            <a:avLst/>
          </a:prstGeom>
          <a:noFill/>
        </p:spPr>
      </p:pic>
      <p:pic>
        <p:nvPicPr>
          <p:cNvPr id="1030" name="Picture 6" descr="C:\Users\Sunny\Desktop\860OKMZO\IMG_0710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253840" y="1947554"/>
            <a:ext cx="2814452" cy="2102152"/>
          </a:xfrm>
          <a:prstGeom prst="rect">
            <a:avLst/>
          </a:prstGeom>
          <a:noFill/>
        </p:spPr>
      </p:pic>
      <p:pic>
        <p:nvPicPr>
          <p:cNvPr id="1031" name="Picture 7" descr="C:\Users\Sunny\Desktop\Field opertations pictures\OB 6\2013-10-31-2635.jp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115792" y="1971304"/>
            <a:ext cx="2671637" cy="200693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715941" y="1133341"/>
            <a:ext cx="10515600" cy="707334"/>
          </a:xfrm>
        </p:spPr>
        <p:txBody>
          <a:bodyPr/>
          <a:lstStyle/>
          <a:p>
            <a:r>
              <a:rPr lang="en-US" sz="3600" b="1" dirty="0" smtClean="0">
                <a:solidFill>
                  <a:srgbClr val="C00000"/>
                </a:solidFill>
              </a:rPr>
              <a:t>Partners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96686" y="1923803"/>
            <a:ext cx="10927375" cy="4455701"/>
          </a:xfrm>
        </p:spPr>
        <p:txBody>
          <a:bodyPr/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600" b="1" dirty="0" err="1">
                <a:solidFill>
                  <a:schemeClr val="tx1"/>
                </a:solidFill>
                <a:latin typeface="+mj-lt"/>
              </a:rPr>
              <a:t>Vikoma</a:t>
            </a:r>
            <a:r>
              <a:rPr lang="en-US" sz="2600" b="1" dirty="0">
                <a:solidFill>
                  <a:schemeClr val="tx1"/>
                </a:solidFill>
                <a:latin typeface="+mj-lt"/>
              </a:rPr>
              <a:t> International Limited, </a:t>
            </a: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UK.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600" b="1" dirty="0" err="1" smtClean="0">
                <a:solidFill>
                  <a:schemeClr val="tx1"/>
                </a:solidFill>
                <a:latin typeface="+mj-lt"/>
              </a:rPr>
              <a:t>Selwood</a:t>
            </a: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600" b="1" dirty="0">
                <a:solidFill>
                  <a:schemeClr val="tx1"/>
                </a:solidFill>
                <a:latin typeface="+mj-lt"/>
              </a:rPr>
              <a:t>Pumps Limited, </a:t>
            </a: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UK.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600" b="1" dirty="0" err="1" smtClean="0">
                <a:solidFill>
                  <a:schemeClr val="tx1"/>
                </a:solidFill>
                <a:latin typeface="+mj-lt"/>
              </a:rPr>
              <a:t>Lubetech</a:t>
            </a:r>
            <a:r>
              <a:rPr lang="en-US" sz="2600" b="1" dirty="0">
                <a:solidFill>
                  <a:schemeClr val="tx1"/>
                </a:solidFill>
                <a:latin typeface="+mj-lt"/>
              </a:rPr>
              <a:t>, </a:t>
            </a: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UK.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Hi </a:t>
            </a:r>
            <a:r>
              <a:rPr lang="en-US" sz="2600" b="1" dirty="0">
                <a:solidFill>
                  <a:schemeClr val="tx1"/>
                </a:solidFill>
                <a:latin typeface="+mj-lt"/>
              </a:rPr>
              <a:t>Point Industries, </a:t>
            </a: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Canada.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Nalco </a:t>
            </a:r>
            <a:r>
              <a:rPr lang="en-US" sz="2600" b="1" dirty="0">
                <a:solidFill>
                  <a:schemeClr val="tx1"/>
                </a:solidFill>
                <a:latin typeface="+mj-lt"/>
              </a:rPr>
              <a:t>Environmental Solutions LLC, </a:t>
            </a: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USA.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United Energy Corps, USA. (KX 100 HP-1)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600" b="1" dirty="0" smtClean="0">
                <a:solidFill>
                  <a:schemeClr val="tx1"/>
                </a:solidFill>
                <a:latin typeface="+mj-lt"/>
              </a:rPr>
              <a:t>Dorman Long Engineering LTD.</a:t>
            </a:r>
          </a:p>
          <a:p>
            <a:pPr marL="342900" indent="-342900">
              <a:buFont typeface="Arial" pitchFamily="34" charset="0"/>
              <a:buChar char="•"/>
            </a:pPr>
            <a:endParaRPr lang="en-US" sz="26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062" name="Picture 206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39543" y="2042657"/>
            <a:ext cx="2103120" cy="660550"/>
          </a:xfrm>
          <a:prstGeom prst="rect">
            <a:avLst/>
          </a:prstGeom>
        </p:spPr>
      </p:pic>
      <p:pic>
        <p:nvPicPr>
          <p:cNvPr id="2063" name="Picture 206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043" y="2840338"/>
            <a:ext cx="2094807" cy="590632"/>
          </a:xfrm>
          <a:prstGeom prst="rect">
            <a:avLst/>
          </a:prstGeom>
        </p:spPr>
      </p:pic>
      <p:pic>
        <p:nvPicPr>
          <p:cNvPr id="2064" name="Picture 206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210795" y="3564842"/>
            <a:ext cx="2123307" cy="659428"/>
          </a:xfrm>
          <a:prstGeom prst="rect">
            <a:avLst/>
          </a:prstGeom>
        </p:spPr>
      </p:pic>
      <p:pic>
        <p:nvPicPr>
          <p:cNvPr id="2065" name="Picture 2064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317673" y="4358142"/>
            <a:ext cx="2055617" cy="727763"/>
          </a:xfrm>
          <a:prstGeom prst="rect">
            <a:avLst/>
          </a:prstGeom>
        </p:spPr>
      </p:pic>
      <p:pic>
        <p:nvPicPr>
          <p:cNvPr id="2096" name="Picture 4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500" y="5146767"/>
            <a:ext cx="1752600" cy="483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 cstate="print"/>
          <a:srcRect l="13244" r="28170"/>
          <a:stretch/>
        </p:blipFill>
        <p:spPr>
          <a:xfrm>
            <a:off x="8360229" y="1971304"/>
            <a:ext cx="3028207" cy="1699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407400" y="3754836"/>
            <a:ext cx="3073400" cy="20581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="" xmlns:p14="http://schemas.microsoft.com/office/powerpoint/2010/main" val="32327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9"/>
          <p:cNvSpPr txBox="1">
            <a:spLocks/>
          </p:cNvSpPr>
          <p:nvPr/>
        </p:nvSpPr>
        <p:spPr>
          <a:xfrm>
            <a:off x="715941" y="1133341"/>
            <a:ext cx="10515600" cy="65682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solidFill>
                  <a:srgbClr val="C00000"/>
                </a:solidFill>
              </a:rPr>
              <a:t>Size</a:t>
            </a:r>
            <a:endParaRPr lang="en-US" sz="4800" b="1" dirty="0">
              <a:solidFill>
                <a:srgbClr val="C00000"/>
              </a:solidFill>
            </a:endParaRPr>
          </a:p>
        </p:txBody>
      </p:sp>
      <p:sp>
        <p:nvSpPr>
          <p:cNvPr id="3" name="Text Placeholder 20"/>
          <p:cNvSpPr txBox="1">
            <a:spLocks/>
          </p:cNvSpPr>
          <p:nvPr/>
        </p:nvSpPr>
        <p:spPr>
          <a:xfrm>
            <a:off x="485398" y="2020551"/>
            <a:ext cx="10631509" cy="40826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400" b="1" u="sng" dirty="0" smtClean="0"/>
              <a:t>44 </a:t>
            </a:r>
            <a:r>
              <a:rPr lang="en-US" sz="2400" b="1" u="sng" dirty="0"/>
              <a:t>Staff </a:t>
            </a:r>
            <a:r>
              <a:rPr lang="en-US" sz="2400" b="1" u="sng" dirty="0" smtClean="0"/>
              <a:t>Total</a:t>
            </a:r>
            <a:endParaRPr lang="en-US" sz="2400" b="1" u="sng" dirty="0"/>
          </a:p>
          <a:p>
            <a:r>
              <a:rPr lang="en-US" sz="2400" b="1" dirty="0" smtClean="0"/>
              <a:t> 5 Senior Management</a:t>
            </a:r>
          </a:p>
          <a:p>
            <a:r>
              <a:rPr lang="en-US" sz="2400" b="1" dirty="0" smtClean="0"/>
              <a:t> </a:t>
            </a:r>
            <a:r>
              <a:rPr lang="en-US" sz="2400" b="1" dirty="0"/>
              <a:t>4 </a:t>
            </a:r>
            <a:r>
              <a:rPr lang="en-US" sz="2400" b="1" dirty="0" smtClean="0"/>
              <a:t>Accounting</a:t>
            </a:r>
            <a:endParaRPr lang="en-US" sz="2400" b="1" dirty="0"/>
          </a:p>
          <a:p>
            <a:r>
              <a:rPr lang="en-US" sz="2400" b="1" dirty="0"/>
              <a:t> </a:t>
            </a:r>
            <a:r>
              <a:rPr lang="en-US" sz="2400" b="1" dirty="0" smtClean="0"/>
              <a:t>4 Logistics</a:t>
            </a:r>
            <a:endParaRPr lang="en-US" sz="2400" b="1" dirty="0"/>
          </a:p>
          <a:p>
            <a:r>
              <a:rPr lang="en-US" sz="2400" b="1" dirty="0" smtClean="0"/>
              <a:t> 3 </a:t>
            </a:r>
            <a:r>
              <a:rPr lang="en-US" sz="2400" b="1" dirty="0"/>
              <a:t>Business </a:t>
            </a:r>
            <a:r>
              <a:rPr lang="en-US" sz="2400" b="1" dirty="0" smtClean="0"/>
              <a:t>Development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1 </a:t>
            </a:r>
            <a:r>
              <a:rPr lang="en-US" sz="2400" b="1" dirty="0"/>
              <a:t>Internal </a:t>
            </a:r>
            <a:r>
              <a:rPr lang="en-US" sz="2400" b="1" dirty="0" smtClean="0"/>
              <a:t>Sales</a:t>
            </a:r>
          </a:p>
          <a:p>
            <a:r>
              <a:rPr lang="en-US" sz="2400" b="1" dirty="0" smtClean="0"/>
              <a:t>27 Field operators</a:t>
            </a:r>
            <a:endParaRPr lang="en-US" sz="2400" b="1" dirty="0"/>
          </a:p>
        </p:txBody>
      </p:sp>
      <p:pic>
        <p:nvPicPr>
          <p:cNvPr id="5" name="Picture 2" descr="C:\Users\Mr Azu\Desktop\spdc\operations\Tank3 pics\P125027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31875" y="1907178"/>
            <a:ext cx="2468879" cy="231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 descr="C:\Users\Mr Azu\Desktop\spdc\operations\Tank3 pics\P126028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405257" y="1907177"/>
            <a:ext cx="2063933" cy="2246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 descr="C:\Users\Mr Azu\Desktop\spdc\operations\31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088675" y="4258491"/>
            <a:ext cx="2638696" cy="197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31874" y="4271554"/>
            <a:ext cx="2521133" cy="1972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 descr="C:\Users\Mr Azu\Desktop\spdc\operations\IRRI PICS\DSCF0576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418320" y="4206241"/>
            <a:ext cx="2155371" cy="2024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59717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9"/>
          <p:cNvSpPr txBox="1">
            <a:spLocks/>
          </p:cNvSpPr>
          <p:nvPr/>
        </p:nvSpPr>
        <p:spPr>
          <a:xfrm>
            <a:off x="715941" y="1133341"/>
            <a:ext cx="10515600" cy="65682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C00000"/>
                </a:solidFill>
              </a:rPr>
              <a:t>Locations in Nigeria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5" name="Title 19"/>
          <p:cNvSpPr txBox="1">
            <a:spLocks/>
          </p:cNvSpPr>
          <p:nvPr/>
        </p:nvSpPr>
        <p:spPr>
          <a:xfrm>
            <a:off x="3616888" y="2006958"/>
            <a:ext cx="4638838" cy="20164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ctr"/>
            <a:r>
              <a:rPr lang="en-US" sz="2000" b="1" dirty="0" smtClean="0"/>
              <a:t>Port Harcourt  Office</a:t>
            </a:r>
          </a:p>
          <a:p>
            <a:pPr marL="571500" indent="-571500" algn="ctr"/>
            <a:r>
              <a:rPr lang="en-US" sz="2000" b="1" dirty="0" smtClean="0"/>
              <a:t>  8B Bolo Street, ‘D’ Line,                            Port Harcourt.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endParaRPr lang="en-US" b="1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" y="1907178"/>
            <a:ext cx="3044565" cy="232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543" y="2006958"/>
            <a:ext cx="2959381" cy="2029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C:\Users\Alero\Pictures\RUMUEKPE CLEAN UP\AKRI FS 93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0893" y="4271553"/>
            <a:ext cx="2965268" cy="1933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 descr="C:\Users\Alero\Pictures\RUMUEKPE CLEAN UP\AKRI FS 958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618410" y="4219303"/>
            <a:ext cx="2913019" cy="195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 descr="C:\Users\Mr Azu\Desktop\spdc\MONIPULO\P1010216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688183" y="4153989"/>
            <a:ext cx="2455818" cy="1998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 descr="C:\Users\Sunny\Desktop\New folder\060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 flipV="1">
            <a:off x="9235440" y="4180114"/>
            <a:ext cx="2279725" cy="2050868"/>
          </a:xfrm>
          <a:prstGeom prst="rect">
            <a:avLst/>
          </a:prstGeom>
          <a:noFill/>
        </p:spPr>
      </p:pic>
      <p:sp>
        <p:nvSpPr>
          <p:cNvPr id="11" name="Title 19"/>
          <p:cNvSpPr txBox="1">
            <a:spLocks/>
          </p:cNvSpPr>
          <p:nvPr/>
        </p:nvSpPr>
        <p:spPr>
          <a:xfrm>
            <a:off x="3580606" y="3175338"/>
            <a:ext cx="4638838" cy="20164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ctr"/>
            <a:r>
              <a:rPr lang="en-US" sz="2000" b="1" dirty="0" smtClean="0"/>
              <a:t>Lagos  Office</a:t>
            </a:r>
          </a:p>
          <a:p>
            <a:pPr marL="571500" indent="-571500" algn="ctr"/>
            <a:r>
              <a:rPr lang="en-US" sz="2000" b="1" dirty="0" smtClean="0"/>
              <a:t>  29 Olanrewaju Street, Off Billings Way</a:t>
            </a:r>
          </a:p>
          <a:p>
            <a:pPr marL="571500" indent="-571500" algn="ctr"/>
            <a:r>
              <a:rPr lang="en-US" sz="2000" b="1" dirty="0" smtClean="0"/>
              <a:t>Oregun – Ikeja</a:t>
            </a:r>
            <a:endParaRPr lang="en-US" b="1" dirty="0"/>
          </a:p>
        </p:txBody>
      </p:sp>
    </p:spTree>
    <p:extLst>
      <p:ext uri="{BB962C8B-B14F-4D97-AF65-F5344CB8AC3E}">
        <p14:creationId xmlns="" xmlns:p14="http://schemas.microsoft.com/office/powerpoint/2010/main" val="171968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9"/>
          <p:cNvSpPr txBox="1">
            <a:spLocks/>
          </p:cNvSpPr>
          <p:nvPr/>
        </p:nvSpPr>
        <p:spPr>
          <a:xfrm>
            <a:off x="715941" y="1133341"/>
            <a:ext cx="10515600" cy="65682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C00000"/>
                </a:solidFill>
              </a:rPr>
              <a:t>Clients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4" name="Title 19"/>
          <p:cNvSpPr txBox="1">
            <a:spLocks/>
          </p:cNvSpPr>
          <p:nvPr/>
        </p:nvSpPr>
        <p:spPr>
          <a:xfrm>
            <a:off x="829704" y="1918953"/>
            <a:ext cx="3999873" cy="38507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SPDC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Total E&amp;P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Exxon Mobil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NAOC </a:t>
            </a: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Chevron</a:t>
            </a: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CNA</a:t>
            </a:r>
          </a:p>
          <a:p>
            <a:endParaRPr lang="en-US" sz="2400" b="1" dirty="0" smtClean="0"/>
          </a:p>
        </p:txBody>
      </p:sp>
      <p:sp>
        <p:nvSpPr>
          <p:cNvPr id="5" name="Title 19"/>
          <p:cNvSpPr txBox="1">
            <a:spLocks/>
          </p:cNvSpPr>
          <p:nvPr/>
        </p:nvSpPr>
        <p:spPr>
          <a:xfrm>
            <a:off x="5644256" y="1918953"/>
            <a:ext cx="3999873" cy="38507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err="1" smtClean="0"/>
              <a:t>Monipulo</a:t>
            </a:r>
            <a:r>
              <a:rPr lang="en-US" sz="2400" b="1" dirty="0" smtClean="0"/>
              <a:t>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Addax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NNPC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NIMASA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 smtClean="0"/>
              <a:t>NPA</a:t>
            </a:r>
            <a:endParaRPr lang="en-US" sz="2400" b="1" dirty="0"/>
          </a:p>
          <a:p>
            <a:endParaRPr lang="en-US" sz="2400" b="1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44193" y="1918953"/>
            <a:ext cx="1525566" cy="5537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44193" y="3110998"/>
            <a:ext cx="1231088" cy="521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607630" y="1918953"/>
            <a:ext cx="1230274" cy="4891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607630" y="2536889"/>
            <a:ext cx="1359063" cy="4912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887916" y="3160557"/>
            <a:ext cx="949988" cy="47157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644869" y="3792412"/>
            <a:ext cx="1334703" cy="58832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607630" y="4537274"/>
            <a:ext cx="1513609" cy="58144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559163" y="5145030"/>
            <a:ext cx="665001" cy="71615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7645474" y="3760924"/>
            <a:ext cx="1998655" cy="61580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7644192" y="2596884"/>
            <a:ext cx="1598098" cy="43123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7644192" y="4488897"/>
            <a:ext cx="2714479" cy="58433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30577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" descr="Spillca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68287" y="1953904"/>
            <a:ext cx="3069230" cy="2072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1" descr="Vikosprint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66329" y="1978925"/>
            <a:ext cx="3057098" cy="2047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549199" y="1105468"/>
            <a:ext cx="54694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Response boats and vessels</a:t>
            </a:r>
            <a:endParaRPr lang="en-US" sz="2800" dirty="0">
              <a:solidFill>
                <a:srgbClr val="FF0000"/>
              </a:solidFill>
            </a:endParaRPr>
          </a:p>
        </p:txBody>
      </p:sp>
      <p:pic>
        <p:nvPicPr>
          <p:cNvPr id="4" name="Picture 1" descr="Multi Role Vessels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554639" y="4080681"/>
            <a:ext cx="3125337" cy="2115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" descr="Envirocat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748215" y="4080680"/>
            <a:ext cx="2988860" cy="21017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64032" y="1917192"/>
            <a:ext cx="106451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Spillcat:</a:t>
            </a:r>
            <a:r>
              <a:rPr kumimoji="0" 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 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1282891" y="1934049"/>
            <a:ext cx="408068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pitchFamily="34" charset="0"/>
                <a:ea typeface="Times New Roman" pitchFamily="18" charset="0"/>
                <a:cs typeface="Times New Roman" pitchFamily="18" charset="0"/>
              </a:rPr>
              <a:t>B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oom deployment, dispersant spraying, oil recovery and beach clean-up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operations.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436735" y="2498185"/>
            <a:ext cx="141936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Vikosprin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t: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774208" y="2538486"/>
            <a:ext cx="3807725" cy="598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Oil </a:t>
            </a:r>
            <a:r>
              <a:rPr lang="en-US" sz="1600" dirty="0" smtClean="0"/>
              <a:t>spill recovery vessel complete with on-board recovery system and rigid </a:t>
            </a:r>
            <a:r>
              <a:rPr lang="en-US" sz="1600" dirty="0" smtClean="0"/>
              <a:t>booms.</a:t>
            </a:r>
            <a:endParaRPr lang="en-US" sz="1600" dirty="0"/>
          </a:p>
        </p:txBody>
      </p:sp>
      <p:sp>
        <p:nvSpPr>
          <p:cNvPr id="2057" name="Rectangle 9"/>
          <p:cNvSpPr>
            <a:spLocks noChangeArrowheads="1"/>
          </p:cNvSpPr>
          <p:nvPr/>
        </p:nvSpPr>
        <p:spPr bwMode="auto">
          <a:xfrm>
            <a:off x="436736" y="3123613"/>
            <a:ext cx="262036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Multi Role Vessels (MRV's):</a:t>
            </a:r>
            <a:r>
              <a:rPr kumimoji="0" 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 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770496" y="3125337"/>
            <a:ext cx="27704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S</a:t>
            </a:r>
            <a:r>
              <a:rPr lang="en-US" sz="1600" dirty="0" smtClean="0"/>
              <a:t>upplied with hydraulic cranes and oil </a:t>
            </a:r>
            <a:r>
              <a:rPr lang="en-US" sz="1600" dirty="0" smtClean="0"/>
              <a:t>containment boom </a:t>
            </a:r>
            <a:r>
              <a:rPr lang="en-US" sz="1600" dirty="0" smtClean="0"/>
              <a:t>system.</a:t>
            </a:r>
            <a:endParaRPr lang="en-US" sz="1600" dirty="0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36736" y="3989947"/>
            <a:ext cx="129653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Times New Roman" pitchFamily="18" charset="0"/>
              </a:rPr>
              <a:t>Envirocat: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505776" y="3998794"/>
            <a:ext cx="39260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F</a:t>
            </a:r>
            <a:r>
              <a:rPr lang="en-US" sz="1600" dirty="0" smtClean="0"/>
              <a:t>or </a:t>
            </a:r>
            <a:r>
              <a:rPr lang="en-US" sz="1600" dirty="0" smtClean="0"/>
              <a:t>oil spill recovery scenario designed for easy transportation and </a:t>
            </a:r>
            <a:r>
              <a:rPr lang="en-US" sz="1600" dirty="0" smtClean="0"/>
              <a:t>deployment with </a:t>
            </a:r>
            <a:r>
              <a:rPr lang="en-US" sz="1600" dirty="0" smtClean="0"/>
              <a:t>the ability to operate in shallow water, it also has the potential to operate alongside terminals etc. 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10960</TotalTime>
  <Words>227</Words>
  <Application>Microsoft Office PowerPoint</Application>
  <PresentationFormat>Custom</PresentationFormat>
  <Paragraphs>59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EMCO AT WORK</vt:lpstr>
      <vt:lpstr>Partners</vt:lpstr>
      <vt:lpstr>Slide 6</vt:lpstr>
      <vt:lpstr>Slide 7</vt:lpstr>
      <vt:lpstr>Slide 8</vt:lpstr>
      <vt:lpstr>Slide 9</vt:lpstr>
      <vt:lpstr>Slide 10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Oboks</dc:creator>
  <cp:lastModifiedBy>Sunny</cp:lastModifiedBy>
  <cp:revision>84</cp:revision>
  <dcterms:created xsi:type="dcterms:W3CDTF">2013-04-17T13:37:36Z</dcterms:created>
  <dcterms:modified xsi:type="dcterms:W3CDTF">2014-05-15T11:23:15Z</dcterms:modified>
</cp:coreProperties>
</file>